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4" Type="http://schemas.openxmlformats.org/officeDocument/2006/relationships/hyperlink" Target="https://github.com/Ankurvashistha07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5" Type="http://schemas.openxmlformats.org/officeDocument/2006/relationships/slideLayout" Target="../slideLayouts/slideLayout11.xml"/><Relationship Id="rId1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073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Bank Marketing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Exploratory Data Analysis using Python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0511" y="822841"/>
            <a:ext cx="6111835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Skills Demonstrated &amp; Next Steps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230511" y="1716524"/>
            <a:ext cx="3527227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Skills Demonstrated</a:t>
            </a:r>
            <a:endParaRPr lang="en-US" sz="2750" dirty="0"/>
          </a:p>
        </p:txBody>
      </p:sp>
      <p:sp>
        <p:nvSpPr>
          <p:cNvPr id="4" name="Shape 2"/>
          <p:cNvSpPr/>
          <p:nvPr/>
        </p:nvSpPr>
        <p:spPr>
          <a:xfrm>
            <a:off x="1230511" y="2311598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406842" y="2487930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52337" y="2633424"/>
            <a:ext cx="238006" cy="23800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06842" y="3153966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233743" y="2311598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4410075" y="2487930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5569" y="2633424"/>
            <a:ext cx="238006" cy="23800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410075" y="3153966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EDA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1230511" y="3742968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13" name="Shape 9"/>
          <p:cNvSpPr/>
          <p:nvPr/>
        </p:nvSpPr>
        <p:spPr>
          <a:xfrm>
            <a:off x="1406842" y="3919299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2337" y="4064794"/>
            <a:ext cx="238006" cy="23800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06842" y="4585335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Visualisation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4233743" y="3742968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4410075" y="3919299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5569" y="4064794"/>
            <a:ext cx="238006" cy="23800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410075" y="4585335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Statistical Thinking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1230511" y="5174337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1406842" y="5350669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2337" y="5496163"/>
            <a:ext cx="238006" cy="23800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406842" y="6016704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Python</a:t>
            </a:r>
            <a:endParaRPr lang="en-US" sz="1700" dirty="0"/>
          </a:p>
        </p:txBody>
      </p:sp>
      <p:sp>
        <p:nvSpPr>
          <p:cNvPr id="24" name="Shape 17"/>
          <p:cNvSpPr/>
          <p:nvPr/>
        </p:nvSpPr>
        <p:spPr>
          <a:xfrm>
            <a:off x="4233743" y="5174337"/>
            <a:ext cx="2866192" cy="1294328"/>
          </a:xfrm>
          <a:prstGeom prst="roundRect">
            <a:avLst>
              <a:gd name="adj" fmla="val 2044"/>
            </a:avLst>
          </a:prstGeom>
          <a:solidFill>
            <a:srgbClr val="F2EEEE"/>
          </a:solidFill>
          <a:ln/>
        </p:spPr>
      </p:sp>
      <p:sp>
        <p:nvSpPr>
          <p:cNvPr id="25" name="Shape 18"/>
          <p:cNvSpPr/>
          <p:nvPr/>
        </p:nvSpPr>
        <p:spPr>
          <a:xfrm>
            <a:off x="4410075" y="5350669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2150FE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5569" y="5496163"/>
            <a:ext cx="238006" cy="238006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4410075" y="6016704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Analytical Thinking</a:t>
            </a:r>
            <a:endParaRPr lang="en-US" sz="1700" dirty="0"/>
          </a:p>
        </p:txBody>
      </p:sp>
      <p:sp>
        <p:nvSpPr>
          <p:cNvPr id="28" name="Text 20"/>
          <p:cNvSpPr/>
          <p:nvPr/>
        </p:nvSpPr>
        <p:spPr>
          <a:xfrm>
            <a:off x="7537847" y="1716524"/>
            <a:ext cx="3527227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Scope</a:t>
            </a:r>
            <a:endParaRPr lang="en-US" sz="2750" dirty="0"/>
          </a:p>
        </p:txBody>
      </p:sp>
      <p:sp>
        <p:nvSpPr>
          <p:cNvPr id="29" name="Text 21"/>
          <p:cNvSpPr/>
          <p:nvPr/>
        </p:nvSpPr>
        <p:spPr>
          <a:xfrm>
            <a:off x="7537847" y="2311598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350" dirty="0"/>
          </a:p>
        </p:txBody>
      </p:sp>
      <p:sp>
        <p:nvSpPr>
          <p:cNvPr id="30" name="Shape 22"/>
          <p:cNvSpPr/>
          <p:nvPr/>
        </p:nvSpPr>
        <p:spPr>
          <a:xfrm>
            <a:off x="7537847" y="2588419"/>
            <a:ext cx="5869424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1" name="Text 23"/>
          <p:cNvSpPr/>
          <p:nvPr/>
        </p:nvSpPr>
        <p:spPr>
          <a:xfrm>
            <a:off x="7537847" y="2722245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537847" y="3134916"/>
            <a:ext cx="586942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derived variables to improve signal strength</a:t>
            </a:r>
            <a:endParaRPr lang="en-US" sz="1350" dirty="0"/>
          </a:p>
        </p:txBody>
      </p:sp>
      <p:sp>
        <p:nvSpPr>
          <p:cNvPr id="33" name="Text 25"/>
          <p:cNvSpPr/>
          <p:nvPr/>
        </p:nvSpPr>
        <p:spPr>
          <a:xfrm>
            <a:off x="7537847" y="3654862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350" dirty="0"/>
          </a:p>
        </p:txBody>
      </p:sp>
      <p:sp>
        <p:nvSpPr>
          <p:cNvPr id="34" name="Shape 26"/>
          <p:cNvSpPr/>
          <p:nvPr/>
        </p:nvSpPr>
        <p:spPr>
          <a:xfrm>
            <a:off x="7537847" y="3931682"/>
            <a:ext cx="5869424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5" name="Text 27"/>
          <p:cNvSpPr/>
          <p:nvPr/>
        </p:nvSpPr>
        <p:spPr>
          <a:xfrm>
            <a:off x="7537847" y="4065508"/>
            <a:ext cx="264128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Encode Categorical Variables</a:t>
            </a:r>
            <a:endParaRPr lang="en-US" sz="1700" dirty="0"/>
          </a:p>
        </p:txBody>
      </p:sp>
      <p:sp>
        <p:nvSpPr>
          <p:cNvPr id="36" name="Text 28"/>
          <p:cNvSpPr/>
          <p:nvPr/>
        </p:nvSpPr>
        <p:spPr>
          <a:xfrm>
            <a:off x="7537847" y="4478179"/>
            <a:ext cx="586942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 label and one-hot encoding for ML readiness</a:t>
            </a:r>
            <a:endParaRPr lang="en-US" sz="1350" dirty="0"/>
          </a:p>
        </p:txBody>
      </p:sp>
      <p:sp>
        <p:nvSpPr>
          <p:cNvPr id="37" name="Text 29"/>
          <p:cNvSpPr/>
          <p:nvPr/>
        </p:nvSpPr>
        <p:spPr>
          <a:xfrm>
            <a:off x="7537847" y="4998125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350" dirty="0"/>
          </a:p>
        </p:txBody>
      </p:sp>
      <p:sp>
        <p:nvSpPr>
          <p:cNvPr id="38" name="Shape 30"/>
          <p:cNvSpPr/>
          <p:nvPr/>
        </p:nvSpPr>
        <p:spPr>
          <a:xfrm>
            <a:off x="7537847" y="5274945"/>
            <a:ext cx="5869424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9" name="Text 31"/>
          <p:cNvSpPr/>
          <p:nvPr/>
        </p:nvSpPr>
        <p:spPr>
          <a:xfrm>
            <a:off x="7537847" y="5408771"/>
            <a:ext cx="248733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Build Classification Models</a:t>
            </a:r>
            <a:endParaRPr lang="en-US" sz="1700" dirty="0"/>
          </a:p>
        </p:txBody>
      </p:sp>
      <p:sp>
        <p:nvSpPr>
          <p:cNvPr id="40" name="Text 32"/>
          <p:cNvSpPr/>
          <p:nvPr/>
        </p:nvSpPr>
        <p:spPr>
          <a:xfrm>
            <a:off x="7537847" y="5821442"/>
            <a:ext cx="586942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and evaluate models to predict subscriptions</a:t>
            </a:r>
            <a:endParaRPr lang="en-US" sz="1350" dirty="0"/>
          </a:p>
        </p:txBody>
      </p:sp>
      <p:sp>
        <p:nvSpPr>
          <p:cNvPr id="41" name="Shape 33"/>
          <p:cNvSpPr/>
          <p:nvPr/>
        </p:nvSpPr>
        <p:spPr>
          <a:xfrm>
            <a:off x="7537847" y="6358533"/>
            <a:ext cx="5869424" cy="894040"/>
          </a:xfrm>
          <a:prstGeom prst="roundRect">
            <a:avLst>
              <a:gd name="adj" fmla="val 2959"/>
            </a:avLst>
          </a:prstGeom>
          <a:solidFill>
            <a:srgbClr val="B3C3FF"/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4178" y="6599873"/>
            <a:ext cx="220385" cy="176332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8110895" y="6539627"/>
            <a:ext cx="5120045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🔗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View the full project on GitHub: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github.com/Ankurvashistha07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applies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Exploratory Data Analysis (EDA)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a real-world bank marketing dataset, uncovering customer behaviour patterns and the key factors that drive term deposit subscription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Decode dataset structure and customer demographics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Analyse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Extract meaningful patterns through visualisation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Prepare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Ready the data for future machine learning models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20998"/>
            <a:ext cx="8284131" cy="46236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38943" y="961668"/>
            <a:ext cx="1975723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sp>
        <p:nvSpPr>
          <p:cNvPr id="4" name="Text 1"/>
          <p:cNvSpPr/>
          <p:nvPr/>
        </p:nvSpPr>
        <p:spPr>
          <a:xfrm>
            <a:off x="9775031" y="1029653"/>
            <a:ext cx="17035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PROBLEM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638943" y="1478637"/>
            <a:ext cx="4205168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Do Some Customers Subscribe — and Others Don't?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9638943" y="4540568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Banks invest heavily in marketing campaigns to promote term deposits, yet response rates remain low. This project analyses customer data to answer three core questions: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6821329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8143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Which factors influence subscription decisions?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903" y="6821329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68143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patterns exist in customer behaviour?</a:t>
            </a:r>
            <a:endParaRPr lang="en-US" sz="22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006" y="6821329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15111" y="68143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effective are current campaign strategies?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678180"/>
            <a:ext cx="489549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324" y="1628180"/>
            <a:ext cx="1325975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Six clearly defined objectives guided the analysis from raw data to actionable insight.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5324" y="2403991"/>
            <a:ext cx="6545342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85324" y="2381131"/>
            <a:ext cx="6545342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6" name="Shape 4"/>
          <p:cNvSpPr/>
          <p:nvPr/>
        </p:nvSpPr>
        <p:spPr>
          <a:xfrm>
            <a:off x="3664268" y="2110264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7" name="Text 5"/>
          <p:cNvSpPr/>
          <p:nvPr/>
        </p:nvSpPr>
        <p:spPr>
          <a:xfrm>
            <a:off x="3840480" y="2257068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03923" y="289345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 Structure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03923" y="3300770"/>
            <a:ext cx="610814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Inspect data types, shape, and feature definitions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399615" y="2403991"/>
            <a:ext cx="6545461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399615" y="2381131"/>
            <a:ext cx="6545461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78559" y="2110264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10554772" y="2257068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8214" y="289345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Assess Quality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18214" y="3300770"/>
            <a:ext cx="61082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missing values and data inconsistencies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5324" y="4273987"/>
            <a:ext cx="6545342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85324" y="4251127"/>
            <a:ext cx="6545342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18" name="Shape 16"/>
          <p:cNvSpPr/>
          <p:nvPr/>
        </p:nvSpPr>
        <p:spPr>
          <a:xfrm>
            <a:off x="3664268" y="3980259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19" name="Text 17"/>
          <p:cNvSpPr/>
          <p:nvPr/>
        </p:nvSpPr>
        <p:spPr>
          <a:xfrm>
            <a:off x="3840480" y="4127063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03923" y="476345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Analyse Target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03923" y="5170765"/>
            <a:ext cx="610814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Examine subscription distribution and class balance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399615" y="4273987"/>
            <a:ext cx="6545461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399615" y="4251127"/>
            <a:ext cx="6545461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78559" y="3980259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25" name="Text 23"/>
          <p:cNvSpPr/>
          <p:nvPr/>
        </p:nvSpPr>
        <p:spPr>
          <a:xfrm>
            <a:off x="10554772" y="4127063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18214" y="476345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Explore Relationships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618214" y="5170765"/>
            <a:ext cx="61082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Measure correlations across numerical features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85324" y="6143982"/>
            <a:ext cx="6545342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85324" y="6121122"/>
            <a:ext cx="6545342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30" name="Shape 28"/>
          <p:cNvSpPr/>
          <p:nvPr/>
        </p:nvSpPr>
        <p:spPr>
          <a:xfrm>
            <a:off x="3664268" y="5850255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31" name="Text 29"/>
          <p:cNvSpPr/>
          <p:nvPr/>
        </p:nvSpPr>
        <p:spPr>
          <a:xfrm>
            <a:off x="3840480" y="5997059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03923" y="663344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Visualise Patterns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903923" y="7040761"/>
            <a:ext cx="610814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Surface insights through charts and heatmaps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7399615" y="6143982"/>
            <a:ext cx="6545461" cy="1407319"/>
          </a:xfrm>
          <a:prstGeom prst="roundRect">
            <a:avLst>
              <a:gd name="adj" fmla="val 7797"/>
            </a:avLst>
          </a:pr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7399615" y="6121122"/>
            <a:ext cx="6545461" cy="91440"/>
          </a:xfrm>
          <a:prstGeom prst="roundRect">
            <a:avLst>
              <a:gd name="adj" fmla="val 32123"/>
            </a:avLst>
          </a:prstGeom>
          <a:solidFill>
            <a:srgbClr val="2150FE"/>
          </a:solidFill>
          <a:ln/>
        </p:spPr>
      </p:sp>
      <p:sp>
        <p:nvSpPr>
          <p:cNvPr id="36" name="Shape 34"/>
          <p:cNvSpPr/>
          <p:nvPr/>
        </p:nvSpPr>
        <p:spPr>
          <a:xfrm>
            <a:off x="10378559" y="5850255"/>
            <a:ext cx="587454" cy="587454"/>
          </a:xfrm>
          <a:prstGeom prst="roundRect">
            <a:avLst>
              <a:gd name="adj" fmla="val 155655"/>
            </a:avLst>
          </a:prstGeom>
          <a:solidFill>
            <a:srgbClr val="2150FE"/>
          </a:solidFill>
          <a:ln/>
        </p:spPr>
      </p:sp>
      <p:sp>
        <p:nvSpPr>
          <p:cNvPr id="37" name="Text 35"/>
          <p:cNvSpPr/>
          <p:nvPr/>
        </p:nvSpPr>
        <p:spPr>
          <a:xfrm>
            <a:off x="10554772" y="5997059"/>
            <a:ext cx="2349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618214" y="663344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Enable Modelling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7618214" y="7040761"/>
            <a:ext cx="61082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Prepare a clean, structured dataset for ML pipelines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9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14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row represents a unique customer record from a bank marketing campaign, spanning demographic, financial, and campaign-related attributes.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89239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742855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33273"/>
            <a:ext cx="4158615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Job &amp; Marital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Education Level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89239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742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Financial Information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233273"/>
            <a:ext cx="4158615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Account Balance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Housing Loan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 Loan Status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89239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742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Campaign Information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233273"/>
            <a:ext cx="4158615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Contact Duration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Number of Contacts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Previous Campaign Outcomes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1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was built entirely in Python, leveraging a modern data science stack for cleaning, analysis, and visualisation.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4615"/>
            <a:ext cx="1341120" cy="1341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09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99641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Core programming language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584615"/>
            <a:ext cx="1341120" cy="13411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209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69964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manipulation and numerical computation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584615"/>
            <a:ext cx="1341120" cy="13411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209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69964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Statistical charts and visual exploration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584615"/>
            <a:ext cx="1341120" cy="1341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209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69964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 development environment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129" y="1505545"/>
            <a:ext cx="8187333" cy="37470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0163" y="2441075"/>
            <a:ext cx="526399" cy="526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11174" y="4362763"/>
            <a:ext cx="1537087" cy="29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Select</a:t>
            </a:r>
            <a:endParaRPr lang="en-US" sz="1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3047" y="2442062"/>
            <a:ext cx="526400" cy="5264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174023" y="4362763"/>
            <a:ext cx="1537088" cy="29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Classify</a:t>
            </a:r>
            <a:endParaRPr lang="en-US" sz="18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6424" y="2442062"/>
            <a:ext cx="526399" cy="5264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247400" y="4362763"/>
            <a:ext cx="1537087" cy="29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Clean</a:t>
            </a:r>
            <a:endParaRPr lang="en-US" sz="18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9273" y="2442062"/>
            <a:ext cx="526400" cy="5264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278665" y="4362763"/>
            <a:ext cx="1537087" cy="29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Inspect</a:t>
            </a:r>
            <a:endParaRPr lang="en-US" sz="1850" dirty="0"/>
          </a:p>
        </p:txBody>
      </p:sp>
      <p:sp>
        <p:nvSpPr>
          <p:cNvPr id="11" name="Shape 4"/>
          <p:cNvSpPr/>
          <p:nvPr/>
        </p:nvSpPr>
        <p:spPr>
          <a:xfrm>
            <a:off x="9638943" y="1630204"/>
            <a:ext cx="195357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12" name="Text 5"/>
          <p:cNvSpPr/>
          <p:nvPr/>
        </p:nvSpPr>
        <p:spPr>
          <a:xfrm>
            <a:off x="9782651" y="1705808"/>
            <a:ext cx="16661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9638943" y="2162413"/>
            <a:ext cx="4205168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Laying the Foundation for Reliable Analysis</a:t>
            </a:r>
            <a:endParaRPr lang="en-US" sz="3550" dirty="0"/>
          </a:p>
        </p:txBody>
      </p:sp>
      <p:sp>
        <p:nvSpPr>
          <p:cNvPr id="14" name="Text 7"/>
          <p:cNvSpPr/>
          <p:nvPr/>
        </p:nvSpPr>
        <p:spPr>
          <a:xfrm>
            <a:off x="9638943" y="409015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Before any analysis could begin, the dataset was rigorously prepared to ensure accuracy and consistency.</a:t>
            </a:r>
            <a:endParaRPr lang="en-US" sz="1750" dirty="0"/>
          </a:p>
        </p:txBody>
      </p:sp>
      <p:sp>
        <p:nvSpPr>
          <p:cNvPr id="15" name="Shape 8"/>
          <p:cNvSpPr/>
          <p:nvPr/>
        </p:nvSpPr>
        <p:spPr>
          <a:xfrm>
            <a:off x="763310" y="5732383"/>
            <a:ext cx="60960" cy="1277183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6" name="Text 9"/>
          <p:cNvSpPr/>
          <p:nvPr/>
        </p:nvSpPr>
        <p:spPr>
          <a:xfrm>
            <a:off x="1081564" y="5762863"/>
            <a:ext cx="2936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 Missing Values Found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81564" y="6253282"/>
            <a:ext cx="38708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features were complete, removing the need for imputation.</a:t>
            </a:r>
            <a:endParaRPr lang="en-US" sz="1750" dirty="0"/>
          </a:p>
        </p:txBody>
      </p:sp>
      <p:sp>
        <p:nvSpPr>
          <p:cNvPr id="18" name="Shape 11"/>
          <p:cNvSpPr/>
          <p:nvPr/>
        </p:nvSpPr>
        <p:spPr>
          <a:xfrm>
            <a:off x="5205413" y="5732383"/>
            <a:ext cx="60960" cy="1277183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9" name="Text 12"/>
          <p:cNvSpPr/>
          <p:nvPr/>
        </p:nvSpPr>
        <p:spPr>
          <a:xfrm>
            <a:off x="5523667" y="5762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Types Verified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5523667" y="6253282"/>
            <a:ext cx="38708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Categorical and numerical columns were correctly classified.</a:t>
            </a:r>
            <a:endParaRPr lang="en-US" sz="1750" dirty="0"/>
          </a:p>
        </p:txBody>
      </p:sp>
      <p:sp>
        <p:nvSpPr>
          <p:cNvPr id="21" name="Shape 14"/>
          <p:cNvSpPr/>
          <p:nvPr/>
        </p:nvSpPr>
        <p:spPr>
          <a:xfrm>
            <a:off x="9647515" y="5732383"/>
            <a:ext cx="60960" cy="1277183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2" name="Text 15"/>
          <p:cNvSpPr/>
          <p:nvPr/>
        </p:nvSpPr>
        <p:spPr>
          <a:xfrm>
            <a:off x="9965769" y="5762863"/>
            <a:ext cx="3108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Numerical Subset Selected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9965769" y="6253282"/>
            <a:ext cx="38708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Relevant columns isolated for downstream correlation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55" y="555308"/>
            <a:ext cx="9131737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 Variable: Class Imbalance Uncovered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755" y="1545788"/>
            <a:ext cx="13216890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target variable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captures whether a customer subscribed to a term deposit. Analysis revealed a </a:t>
            </a:r>
            <a:pPr algn="l" indent="0" marL="0">
              <a:lnSpc>
                <a:spcPts val="2400"/>
              </a:lnSpc>
              <a:buNone/>
            </a:pPr>
            <a:r>
              <a:rPr lang="en-US" sz="15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significant class imbalance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a critical finding for any future predictive modelling work.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2659637"/>
            <a:ext cx="6362700" cy="348274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909486" y="4131404"/>
            <a:ext cx="1628349" cy="200927"/>
          </a:xfrm>
          <a:prstGeom prst="roundRect">
            <a:avLst>
              <a:gd name="adj" fmla="val 63713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89" y="4181635"/>
            <a:ext cx="100464" cy="100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2739" y="4156520"/>
            <a:ext cx="1377189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Did Not Subscribe (No)·88%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6144221" y="4156520"/>
            <a:ext cx="305708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·88%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6184380" y="4156520"/>
            <a:ext cx="26947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0" name="Shape 6"/>
          <p:cNvSpPr/>
          <p:nvPr/>
        </p:nvSpPr>
        <p:spPr>
          <a:xfrm>
            <a:off x="4909486" y="4399307"/>
            <a:ext cx="1323033" cy="200928"/>
          </a:xfrm>
          <a:prstGeom prst="roundRect">
            <a:avLst>
              <a:gd name="adj" fmla="val 6371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89" y="4449539"/>
            <a:ext cx="100464" cy="100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72739" y="4424423"/>
            <a:ext cx="1071874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Subscribed (Yes)·12%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5838905" y="4424423"/>
            <a:ext cx="305708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·12%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5879065" y="4424423"/>
            <a:ext cx="26947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C4C4D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5" name="Text 10"/>
          <p:cNvSpPr/>
          <p:nvPr/>
        </p:nvSpPr>
        <p:spPr>
          <a:xfrm>
            <a:off x="7569160" y="2535436"/>
            <a:ext cx="6362105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imbalance means future ML models must account for bias using techniques such as oversampling, undersampling, or weighted classification.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06755" y="6542961"/>
            <a:ext cx="6518553" cy="1132403"/>
          </a:xfrm>
          <a:prstGeom prst="roundRect">
            <a:avLst>
              <a:gd name="adj" fmla="val 2675"/>
            </a:avLst>
          </a:prstGeom>
          <a:solidFill>
            <a:srgbClr val="F2EEEE"/>
          </a:solidFill>
          <a:ln/>
        </p:spPr>
      </p:sp>
      <p:sp>
        <p:nvSpPr>
          <p:cNvPr id="17" name="Text 12"/>
          <p:cNvSpPr/>
          <p:nvPr/>
        </p:nvSpPr>
        <p:spPr>
          <a:xfrm>
            <a:off x="908685" y="6744891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~88%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08685" y="7168158"/>
            <a:ext cx="611469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Customers did </a:t>
            </a:r>
            <a:pPr algn="l" indent="0" marL="0">
              <a:lnSpc>
                <a:spcPts val="24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subscribe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04973" y="6542961"/>
            <a:ext cx="6518672" cy="1132403"/>
          </a:xfrm>
          <a:prstGeom prst="roundRect">
            <a:avLst>
              <a:gd name="adj" fmla="val 2675"/>
            </a:avLst>
          </a:prstGeom>
          <a:solidFill>
            <a:srgbClr val="F2EEEE"/>
          </a:solidFill>
          <a:ln/>
        </p:spPr>
      </p:sp>
      <p:sp>
        <p:nvSpPr>
          <p:cNvPr id="20" name="Text 15"/>
          <p:cNvSpPr/>
          <p:nvPr/>
        </p:nvSpPr>
        <p:spPr>
          <a:xfrm>
            <a:off x="7606903" y="6744891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~12%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7606903" y="7168158"/>
            <a:ext cx="611481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Customers </a:t>
            </a:r>
            <a:pPr algn="l" indent="0" marL="0">
              <a:lnSpc>
                <a:spcPts val="24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subscribed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successfully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892850"/>
            <a:ext cx="4546640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 from EDA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6508" y="1679853"/>
            <a:ext cx="7870984" cy="1304925"/>
          </a:xfrm>
          <a:prstGeom prst="roundRect">
            <a:avLst>
              <a:gd name="adj" fmla="val 84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648" y="1679853"/>
            <a:ext cx="91440" cy="1304925"/>
          </a:xfrm>
          <a:prstGeom prst="roundRect">
            <a:avLst>
              <a:gd name="adj" fmla="val 29834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909757" y="1884521"/>
            <a:ext cx="295263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Contact Duration Matters Most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9757" y="2255996"/>
            <a:ext cx="739306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Longer call durations showed the strongest association with successful subscriptions — quality of engagement outweighs quantity.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6508" y="3130510"/>
            <a:ext cx="7870984" cy="1304925"/>
          </a:xfrm>
          <a:prstGeom prst="roundRect">
            <a:avLst>
              <a:gd name="adj" fmla="val 84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3648" y="3130510"/>
            <a:ext cx="91440" cy="1304925"/>
          </a:xfrm>
          <a:prstGeom prst="roundRect">
            <a:avLst>
              <a:gd name="adj" fmla="val 29834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909757" y="3335179"/>
            <a:ext cx="370546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Demographics Show Weak Direct Links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9757" y="3706654"/>
            <a:ext cx="739306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Age, job, and marital status alone are poor predictors. Subscription decisions are multi-dimensional, not demographic-driven.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6508" y="4581168"/>
            <a:ext cx="7870984" cy="1304925"/>
          </a:xfrm>
          <a:prstGeom prst="roundRect">
            <a:avLst>
              <a:gd name="adj" fmla="val 84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3648" y="4581168"/>
            <a:ext cx="91440" cy="1304925"/>
          </a:xfrm>
          <a:prstGeom prst="roundRect">
            <a:avLst>
              <a:gd name="adj" fmla="val 29834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909757" y="4785836"/>
            <a:ext cx="361700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Campaign Variables Carry More Signal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9757" y="5157311"/>
            <a:ext cx="739306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Number of contacts and previous campaign outcomes provided stronger predictive indicators than financial attributes.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6508" y="6031825"/>
            <a:ext cx="7870984" cy="1304925"/>
          </a:xfrm>
          <a:prstGeom prst="roundRect">
            <a:avLst>
              <a:gd name="adj" fmla="val 84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3648" y="6031825"/>
            <a:ext cx="91440" cy="1304925"/>
          </a:xfrm>
          <a:prstGeom prst="roundRect">
            <a:avLst>
              <a:gd name="adj" fmla="val 29834"/>
            </a:avLst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909757" y="6236494"/>
            <a:ext cx="33350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Class Imbalance Requires Attention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9757" y="6607969"/>
            <a:ext cx="739306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88/12 split demands deliberate handling before training any classification model to avoid skewed predictions.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2026-02-22T20:55:38Z</dcterms:created>
  <dcterms:modified xsi:type="dcterms:W3CDTF">2026-02-22T20:55:38Z</dcterms:modified>
</cp:coreProperties>
</file>